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3"/>
  </p:notesMasterIdLst>
  <p:sldIdLst>
    <p:sldId id="256" r:id="rId5"/>
    <p:sldId id="2146847054" r:id="rId6"/>
    <p:sldId id="262" r:id="rId7"/>
    <p:sldId id="2146847071" r:id="rId8"/>
    <p:sldId id="263" r:id="rId9"/>
    <p:sldId id="2146847058" r:id="rId10"/>
    <p:sldId id="265" r:id="rId11"/>
    <p:sldId id="2146847057" r:id="rId12"/>
    <p:sldId id="2146847066" r:id="rId13"/>
    <p:sldId id="2146847067" r:id="rId14"/>
    <p:sldId id="2146847068" r:id="rId15"/>
    <p:sldId id="2146847062" r:id="rId16"/>
    <p:sldId id="2146847061" r:id="rId17"/>
    <p:sldId id="2146847055" r:id="rId18"/>
    <p:sldId id="2146847059" r:id="rId19"/>
    <p:sldId id="2146847070" r:id="rId20"/>
    <p:sldId id="2146847069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ECBF6-FB7C-4FC1-A91F-6490D6066027}" v="3" dt="2025-08-04T14:53:22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66" y="-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ji creations" userId="72d724797f516618" providerId="LiveId" clId="{3D1ECBF6-FB7C-4FC1-A91F-6490D6066027}"/>
    <pc:docChg chg="custSel modSld">
      <pc:chgData name="shriji creations" userId="72d724797f516618" providerId="LiveId" clId="{3D1ECBF6-FB7C-4FC1-A91F-6490D6066027}" dt="2025-08-04T14:31:06.507" v="81" actId="20577"/>
      <pc:docMkLst>
        <pc:docMk/>
      </pc:docMkLst>
      <pc:sldChg chg="modSp mod">
        <pc:chgData name="shriji creations" userId="72d724797f516618" providerId="LiveId" clId="{3D1ECBF6-FB7C-4FC1-A91F-6490D6066027}" dt="2025-08-04T14:31:06.507" v="81" actId="20577"/>
        <pc:sldMkLst>
          <pc:docMk/>
          <pc:sldMk cId="4066255318" sldId="259"/>
        </pc:sldMkLst>
        <pc:spChg chg="mod">
          <ac:chgData name="shriji creations" userId="72d724797f516618" providerId="LiveId" clId="{3D1ECBF6-FB7C-4FC1-A91F-6490D6066027}" dt="2025-08-04T14:31:06.507" v="81" actId="20577"/>
          <ac:spMkLst>
            <pc:docMk/>
            <pc:sldMk cId="4066255318" sldId="259"/>
            <ac:spMk id="5" creationId="{8BE4CA82-64EC-4D4E-A5E5-3EBB66E7B24C}"/>
          </ac:spMkLst>
        </pc:spChg>
      </pc:sldChg>
      <pc:sldChg chg="addSp delSp modSp mod">
        <pc:chgData name="shriji creations" userId="72d724797f516618" providerId="LiveId" clId="{3D1ECBF6-FB7C-4FC1-A91F-6490D6066027}" dt="2025-08-04T14:24:04.272" v="7" actId="14100"/>
        <pc:sldMkLst>
          <pc:docMk/>
          <pc:sldMk cId="384733178" sldId="2146847059"/>
        </pc:sldMkLst>
        <pc:graphicFrameChg chg="add del mod">
          <ac:chgData name="shriji creations" userId="72d724797f516618" providerId="LiveId" clId="{3D1ECBF6-FB7C-4FC1-A91F-6490D6066027}" dt="2025-08-04T14:17:14.559" v="1" actId="21"/>
          <ac:graphicFrameMkLst>
            <pc:docMk/>
            <pc:sldMk cId="384733178" sldId="2146847059"/>
            <ac:graphicFrameMk id="3" creationId="{AB199670-11A8-1DB0-BA22-78CF5FB76E04}"/>
          </ac:graphicFrameMkLst>
        </pc:graphicFrameChg>
        <pc:picChg chg="add mod">
          <ac:chgData name="shriji creations" userId="72d724797f516618" providerId="LiveId" clId="{3D1ECBF6-FB7C-4FC1-A91F-6490D6066027}" dt="2025-08-04T14:24:04.272" v="7" actId="14100"/>
          <ac:picMkLst>
            <pc:docMk/>
            <pc:sldMk cId="384733178" sldId="2146847059"/>
            <ac:picMk id="7" creationId="{0ADDEC4E-7C7F-6BF3-B362-7FFE9371F5B1}"/>
          </ac:picMkLst>
        </pc:picChg>
      </pc:sldChg>
      <pc:sldChg chg="addSp delSp modSp mod">
        <pc:chgData name="shriji creations" userId="72d724797f516618" providerId="LiveId" clId="{3D1ECBF6-FB7C-4FC1-A91F-6490D6066027}" dt="2025-08-04T14:30:43.381" v="79" actId="1076"/>
        <pc:sldMkLst>
          <pc:docMk/>
          <pc:sldMk cId="1406661210" sldId="2146847069"/>
        </pc:sldMkLst>
        <pc:spChg chg="mod">
          <ac:chgData name="shriji creations" userId="72d724797f516618" providerId="LiveId" clId="{3D1ECBF6-FB7C-4FC1-A91F-6490D6066027}" dt="2025-08-04T14:30:40.714" v="78" actId="1076"/>
          <ac:spMkLst>
            <pc:docMk/>
            <pc:sldMk cId="1406661210" sldId="2146847069"/>
            <ac:spMk id="6" creationId="{4770D60C-771F-601D-C543-2D56B8A37118}"/>
          </ac:spMkLst>
        </pc:spChg>
        <pc:spChg chg="mod">
          <ac:chgData name="shriji creations" userId="72d724797f516618" providerId="LiveId" clId="{3D1ECBF6-FB7C-4FC1-A91F-6490D6066027}" dt="2025-08-04T14:30:12.302" v="74" actId="1076"/>
          <ac:spMkLst>
            <pc:docMk/>
            <pc:sldMk cId="1406661210" sldId="2146847069"/>
            <ac:spMk id="10" creationId="{D4A6520A-6CCA-2AA4-AC06-13D8A90E1491}"/>
          </ac:spMkLst>
        </pc:spChg>
        <pc:picChg chg="del">
          <ac:chgData name="shriji creations" userId="72d724797f516618" providerId="LiveId" clId="{3D1ECBF6-FB7C-4FC1-A91F-6490D6066027}" dt="2025-08-04T14:27:10.947" v="56" actId="21"/>
          <ac:picMkLst>
            <pc:docMk/>
            <pc:sldMk cId="1406661210" sldId="2146847069"/>
            <ac:picMk id="3" creationId="{B31865C0-7C05-3FAA-52AC-8126E6A3C5F2}"/>
          </ac:picMkLst>
        </pc:picChg>
        <pc:picChg chg="add mod">
          <ac:chgData name="shriji creations" userId="72d724797f516618" providerId="LiveId" clId="{3D1ECBF6-FB7C-4FC1-A91F-6490D6066027}" dt="2025-08-04T14:30:31.146" v="77" actId="1076"/>
          <ac:picMkLst>
            <pc:docMk/>
            <pc:sldMk cId="1406661210" sldId="2146847069"/>
            <ac:picMk id="4" creationId="{46DDE340-E3C9-8DC1-DF2F-44BCA4D6759E}"/>
          </ac:picMkLst>
        </pc:picChg>
        <pc:picChg chg="mod">
          <ac:chgData name="shriji creations" userId="72d724797f516618" providerId="LiveId" clId="{3D1ECBF6-FB7C-4FC1-A91F-6490D6066027}" dt="2025-08-04T14:30:43.381" v="79" actId="1076"/>
          <ac:picMkLst>
            <pc:docMk/>
            <pc:sldMk cId="1406661210" sldId="2146847069"/>
            <ac:picMk id="8" creationId="{16F69D0E-53B8-3CDC-1996-1D922EE851F1}"/>
          </ac:picMkLst>
        </pc:picChg>
      </pc:sldChg>
      <pc:sldChg chg="addSp delSp modSp mod">
        <pc:chgData name="shriji creations" userId="72d724797f516618" providerId="LiveId" clId="{3D1ECBF6-FB7C-4FC1-A91F-6490D6066027}" dt="2025-08-04T14:27:03.905" v="55" actId="20577"/>
        <pc:sldMkLst>
          <pc:docMk/>
          <pc:sldMk cId="1587570768" sldId="2146847070"/>
        </pc:sldMkLst>
        <pc:spChg chg="mod">
          <ac:chgData name="shriji creations" userId="72d724797f516618" providerId="LiveId" clId="{3D1ECBF6-FB7C-4FC1-A91F-6490D6066027}" dt="2025-08-04T14:25:03.527" v="12" actId="12"/>
          <ac:spMkLst>
            <pc:docMk/>
            <pc:sldMk cId="1587570768" sldId="2146847070"/>
            <ac:spMk id="2" creationId="{0CF7DE80-45AC-DB2C-7581-DC5266203210}"/>
          </ac:spMkLst>
        </pc:spChg>
        <pc:spChg chg="mod">
          <ac:chgData name="shriji creations" userId="72d724797f516618" providerId="LiveId" clId="{3D1ECBF6-FB7C-4FC1-A91F-6490D6066027}" dt="2025-08-04T14:27:03.905" v="55" actId="20577"/>
          <ac:spMkLst>
            <pc:docMk/>
            <pc:sldMk cId="1587570768" sldId="2146847070"/>
            <ac:spMk id="7" creationId="{E298EF28-9252-ACEA-C113-6E935EA1C994}"/>
          </ac:spMkLst>
        </pc:spChg>
        <pc:picChg chg="add mod">
          <ac:chgData name="shriji creations" userId="72d724797f516618" providerId="LiveId" clId="{3D1ECBF6-FB7C-4FC1-A91F-6490D6066027}" dt="2025-08-04T14:26:29.519" v="22" actId="14100"/>
          <ac:picMkLst>
            <pc:docMk/>
            <pc:sldMk cId="1587570768" sldId="2146847070"/>
            <ac:picMk id="4" creationId="{34F20399-8497-2EAB-D0E3-B07993E8AE7E}"/>
          </ac:picMkLst>
        </pc:picChg>
        <pc:picChg chg="del">
          <ac:chgData name="shriji creations" userId="72d724797f516618" providerId="LiveId" clId="{3D1ECBF6-FB7C-4FC1-A91F-6490D6066027}" dt="2025-08-04T14:24:11.765" v="8" actId="21"/>
          <ac:picMkLst>
            <pc:docMk/>
            <pc:sldMk cId="1587570768" sldId="2146847070"/>
            <ac:picMk id="5" creationId="{AAAA3D17-4981-9BB6-6F19-0D403FCBCABD}"/>
          </ac:picMkLst>
        </pc:picChg>
        <pc:picChg chg="mod">
          <ac:chgData name="shriji creations" userId="72d724797f516618" providerId="LiveId" clId="{3D1ECBF6-FB7C-4FC1-A91F-6490D6066027}" dt="2025-08-04T14:26:14.684" v="20" actId="1076"/>
          <ac:picMkLst>
            <pc:docMk/>
            <pc:sldMk cId="1587570768" sldId="2146847070"/>
            <ac:picMk id="9" creationId="{034B5699-7F5D-BD89-8BD5-5CCC4150A7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8/4/2025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8/4/2025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kanksha123-ram/Agentic_AI_Project-IBM-Clou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/>
          </a:bodyPr>
          <a:lstStyle/>
          <a:p>
            <a:pPr algn="ctr"/>
            <a:r>
              <a:rPr lang="en-IN" sz="4000" dirty="0" err="1">
                <a:solidFill>
                  <a:schemeClr val="accent1"/>
                </a:solidFill>
              </a:rPr>
              <a:t>ScholarBot</a:t>
            </a:r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Research ai agent </a:t>
            </a:r>
            <a:endParaRPr lang="en-US" sz="4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IBM HACKATHON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2189" y="3243902"/>
            <a:ext cx="11036987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AI-Powered Research Assistant</a:t>
            </a:r>
            <a:b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Using IBM Cloud Lite &amp; IBM Granite Foundation Model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                                        Presented By : </a:t>
            </a:r>
            <a:r>
              <a:rPr lang="en-US" sz="20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Akanksha Pandey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                                          College Name : </a:t>
            </a:r>
            <a:r>
              <a:rPr lang="en-US" sz="2000" b="1" dirty="0">
                <a:solidFill>
                  <a:srgbClr val="00B0F0"/>
                </a:solidFill>
                <a:latin typeface="Arial"/>
                <a:cs typeface="Arial"/>
              </a:rPr>
              <a:t>Kanpur Institute of Technology (KIT)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                                          Department :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 of Technology (BTECH)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Course :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83B3F-94E2-E0DC-D981-ADFCA183E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3" y="925616"/>
            <a:ext cx="1066892" cy="138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DAFB9-4B30-C34D-BBAB-45B9B073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471" y="925616"/>
            <a:ext cx="1066892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5A6D-4F49-C4EA-7213-41FFE69B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C324-0A49-C60C-9095-B341C383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967EE81-A1EE-0FFD-1A07-815942BF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13" b="7057"/>
          <a:stretch>
            <a:fillRect/>
          </a:stretch>
        </p:blipFill>
        <p:spPr>
          <a:xfrm>
            <a:off x="659547" y="3974370"/>
            <a:ext cx="4727448" cy="2347714"/>
          </a:xfrm>
          <a:prstGeom prst="rect">
            <a:avLst/>
          </a:prstGeom>
        </p:spPr>
      </p:pic>
      <p:pic>
        <p:nvPicPr>
          <p:cNvPr id="6" name="Image 9">
            <a:extLst>
              <a:ext uri="{FF2B5EF4-FFF2-40B4-BE49-F238E27FC236}">
                <a16:creationId xmlns:a16="http://schemas.microsoft.com/office/drawing/2014/main" id="{3D35CF86-7E3E-38FE-4233-2AECE2D37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7" b="6503"/>
          <a:stretch>
            <a:fillRect/>
          </a:stretch>
        </p:blipFill>
        <p:spPr>
          <a:xfrm>
            <a:off x="6096000" y="3922611"/>
            <a:ext cx="4727448" cy="2347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D1224-64D7-308C-34C1-8C933792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47" y="1304923"/>
            <a:ext cx="4696622" cy="2545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FDB2A-F2BD-C0FE-6B6F-BED9EB297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32452"/>
            <a:ext cx="4812576" cy="25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4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7C739-D0DA-9B09-3DAB-C16532FC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292C-C6FB-E951-D59F-66CDA53E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92" y="556576"/>
            <a:ext cx="11029616" cy="53029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693625-3FD5-932E-3334-F54965E8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82"/>
          <a:stretch>
            <a:fillRect/>
          </a:stretch>
        </p:blipFill>
        <p:spPr>
          <a:xfrm>
            <a:off x="5601419" y="1163401"/>
            <a:ext cx="5530048" cy="2900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49521-B5B7-63EE-905D-5E4ED1D0957F}"/>
              </a:ext>
            </a:extLst>
          </p:cNvPr>
          <p:cNvSpPr txBox="1"/>
          <p:nvPr/>
        </p:nvSpPr>
        <p:spPr>
          <a:xfrm>
            <a:off x="4127474" y="563652"/>
            <a:ext cx="39370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Deployed AI Agent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005DC9-6A68-4FD9-B883-C4CDE25E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761" y="4432150"/>
            <a:ext cx="5931445" cy="1862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6CFFDB-C723-2634-D59C-1F149795C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92" y="1163402"/>
            <a:ext cx="4640665" cy="2678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B786F9-B443-B5C7-8C43-4125C705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92" y="3993086"/>
            <a:ext cx="4640665" cy="27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0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8104D-120F-3F70-C80C-5C2ED2F7E3A3}"/>
              </a:ext>
            </a:extLst>
          </p:cNvPr>
          <p:cNvSpPr txBox="1"/>
          <p:nvPr/>
        </p:nvSpPr>
        <p:spPr>
          <a:xfrm>
            <a:off x="581192" y="1354530"/>
            <a:ext cx="10515600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🎯 </a:t>
            </a:r>
            <a:r>
              <a:rPr lang="en-US" b="1" dirty="0"/>
              <a:t>What We Achieved?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Built</a:t>
            </a:r>
            <a:r>
              <a:rPr lang="en-US" b="1" dirty="0"/>
              <a:t> </a:t>
            </a:r>
            <a:r>
              <a:rPr lang="en-US" dirty="0"/>
              <a:t>an intelligent AI-powered research assistant using IBM Watsonx.ai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Leveraged Granite foundation model with RAG and NLP to simulate a real academic assistant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Developed a multi-backend architecture (Python, Node.js, Java, Scala) with a sleek React frontend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Enabled dual interaction modes: Simple Research and Chat Mode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Successfully deployed and tested using IBM Cloud Lite services</a:t>
            </a:r>
          </a:p>
          <a:p>
            <a:endParaRPr lang="en-US" dirty="0"/>
          </a:p>
          <a:p>
            <a:r>
              <a:rPr lang="en-US" b="1" dirty="0"/>
              <a:t>🚀 Why It Matters?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Saves</a:t>
            </a:r>
            <a:r>
              <a:rPr lang="en-US" b="1" dirty="0"/>
              <a:t> </a:t>
            </a:r>
            <a:r>
              <a:rPr lang="en-US" dirty="0"/>
              <a:t>time, boosts productivity, and enhances the research workflow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Scalable for real-world academic use cases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Flexible architecture for developers and institutions alike</a:t>
            </a:r>
          </a:p>
          <a:p>
            <a:endParaRPr lang="en-US" dirty="0"/>
          </a:p>
          <a:p>
            <a:r>
              <a:rPr lang="en-US" dirty="0"/>
              <a:t>💬</a:t>
            </a:r>
            <a:r>
              <a:rPr lang="en-US" b="1" dirty="0"/>
              <a:t> Final Thoughts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"We didn't just build a chatbot — we built a future-ready, open-source Research Intelligence Platform powered by IBM's AI ecosystem."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2929F-821B-B764-ECE9-3790B2C0A29E}"/>
              </a:ext>
            </a:extLst>
          </p:cNvPr>
          <p:cNvSpPr txBox="1"/>
          <p:nvPr/>
        </p:nvSpPr>
        <p:spPr>
          <a:xfrm>
            <a:off x="517932" y="1232452"/>
            <a:ext cx="110296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🔗 GitHub Repository</a:t>
            </a:r>
          </a:p>
          <a:p>
            <a:endParaRPr lang="en-US" b="1" dirty="0"/>
          </a:p>
          <a:p>
            <a:r>
              <a:rPr lang="en-US" dirty="0"/>
              <a:t>🚀 Explore the full source code, backend logic, frontend UI, setup scripts, and IBM Cloud integration</a:t>
            </a:r>
          </a:p>
          <a:p>
            <a:r>
              <a:rPr lang="en-US" dirty="0"/>
              <a:t>      here:👉 </a:t>
            </a:r>
            <a:r>
              <a:rPr lang="en-US" dirty="0">
                <a:hlinkClick r:id="rId2"/>
              </a:rPr>
              <a:t>ResearchAgent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💡 Star it. Fork it. Use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project is open-source and built to help students, researchers, and developers build AI-powered tools                  with IBM </a:t>
            </a:r>
            <a:r>
              <a:rPr lang="en-US" dirty="0" err="1"/>
              <a:t>Watsonx</a:t>
            </a:r>
            <a:r>
              <a:rPr lang="en-US" dirty="0"/>
              <a:t> and Granite.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Let’s reimagine academic research—powered by AI. 🌐🤖📚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970CF-4332-F11E-722F-FADFF298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752" y="3982979"/>
            <a:ext cx="3079019" cy="1107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3DFB5-1B45-BC5B-1F4B-D29A3152D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01" y="3899302"/>
            <a:ext cx="5789128" cy="27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396079" y="603343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432E8C-17CC-7D7F-62E0-9702F81C793D}"/>
              </a:ext>
            </a:extLst>
          </p:cNvPr>
          <p:cNvSpPr txBox="1"/>
          <p:nvPr/>
        </p:nvSpPr>
        <p:spPr>
          <a:xfrm>
            <a:off x="396079" y="1133639"/>
            <a:ext cx="103274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🧠 Voice-Based Research Assistant</a:t>
            </a:r>
            <a:r>
              <a:rPr lang="en-IN" b="1" dirty="0">
                <a:sym typeface="Wingdings" panose="05000000000000000000" pitchFamily="2" charset="2"/>
              </a:rPr>
              <a:t></a:t>
            </a:r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Integrate</a:t>
            </a:r>
            <a:r>
              <a:rPr lang="en-IN" b="1" dirty="0"/>
              <a:t> </a:t>
            </a:r>
            <a:r>
              <a:rPr lang="en-IN" dirty="0"/>
              <a:t>speech-to-text and text-to-speech for a hands-free academic assistant.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Helpful for visually impaired users and multitaskers.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Enables smart assistants on mobile &amp; voice platforms.</a:t>
            </a:r>
          </a:p>
          <a:p>
            <a:r>
              <a:rPr lang="en-IN" b="1" dirty="0"/>
              <a:t>📚 PDF Upload + Summarization</a:t>
            </a:r>
            <a:r>
              <a:rPr lang="en-IN" b="1" dirty="0">
                <a:sym typeface="Wingdings" panose="05000000000000000000" pitchFamily="2" charset="2"/>
              </a:rPr>
              <a:t></a:t>
            </a:r>
            <a:endParaRPr lang="en-IN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Let users upload full research papers and receive --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Key takeaways.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Summaries per section.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Highlight extraction with RAG.</a:t>
            </a:r>
          </a:p>
          <a:p>
            <a:r>
              <a:rPr lang="en-IN" b="1" dirty="0"/>
              <a:t>🌐 Multilingual Support</a:t>
            </a:r>
            <a:r>
              <a:rPr lang="en-IN" b="1" dirty="0">
                <a:sym typeface="Wingdings" panose="05000000000000000000" pitchFamily="2" charset="2"/>
              </a:rPr>
              <a:t></a:t>
            </a:r>
            <a:endParaRPr lang="en-IN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Expand usability across regional and global languages using --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IBM Watson Language Translator.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Granite’s multilingual understanding.</a:t>
            </a:r>
          </a:p>
          <a:p>
            <a:r>
              <a:rPr lang="en-IN" b="1" dirty="0"/>
              <a:t>💾 User Profiles + History</a:t>
            </a:r>
            <a:r>
              <a:rPr lang="en-IN" b="1" dirty="0">
                <a:sym typeface="Wingdings" panose="05000000000000000000" pitchFamily="2" charset="2"/>
              </a:rPr>
              <a:t></a:t>
            </a:r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Enable login, personalization, and saved research threads.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Track progress, bookmarks, and export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Provide tailored suggestions based on history.</a:t>
            </a:r>
          </a:p>
          <a:p>
            <a:r>
              <a:rPr lang="en-IN" b="1" dirty="0"/>
              <a:t>🤝 Integration with Learning Platforms</a:t>
            </a:r>
            <a:r>
              <a:rPr lang="en-IN" b="1" dirty="0">
                <a:sym typeface="Wingdings" panose="05000000000000000000" pitchFamily="2" charset="2"/>
              </a:rPr>
              <a:t></a:t>
            </a:r>
            <a:endParaRPr lang="en-IN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Turn the agent into a plugin or API for --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University portals, LMS systems (like Moodle, Google Classroom),EdTech apps.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73" y="646058"/>
            <a:ext cx="11029616" cy="53029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IBM Certifications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36BE1-1ED2-6E6A-1797-21EFB39B35D4}"/>
              </a:ext>
            </a:extLst>
          </p:cNvPr>
          <p:cNvSpPr txBox="1"/>
          <p:nvPr/>
        </p:nvSpPr>
        <p:spPr>
          <a:xfrm>
            <a:off x="380673" y="5273551"/>
            <a:ext cx="3764607" cy="88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Screenshot/ </a:t>
            </a:r>
            <a:r>
              <a:rPr lang="en-IN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Franklin Gothic Book" panose="020B0502020104020203"/>
              </a:rPr>
              <a:t>C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redly certificate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(Getting started with AI)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7D402-F286-17D1-B856-43679D30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2" y="5714697"/>
            <a:ext cx="655377" cy="701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DEC4E-7C7F-6BF3-B362-7FFE9371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42" y="848826"/>
            <a:ext cx="7108017" cy="547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DE80-45AC-DB2C-7581-DC526620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IBM Certifications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EF28-9252-ACEA-C113-6E935EA1C994}"/>
              </a:ext>
            </a:extLst>
          </p:cNvPr>
          <p:cNvSpPr txBox="1"/>
          <p:nvPr/>
        </p:nvSpPr>
        <p:spPr>
          <a:xfrm>
            <a:off x="380999" y="5193670"/>
            <a:ext cx="3966607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" panose="05000000000000000000" pitchFamily="2" charset="2"/>
              <a:buChar char="v"/>
              <a:defRPr/>
            </a:pP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Screenshot/ </a:t>
            </a:r>
            <a:r>
              <a:rPr lang="en-IN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Credly</a:t>
            </a: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certificate</a:t>
            </a:r>
          </a:p>
          <a:p>
            <a:pPr marL="285750" lvl="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" panose="05000000000000000000" pitchFamily="2" charset="2"/>
              <a:buChar char="Ø"/>
              <a:defRPr/>
            </a:pP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Journey to Cloud: Envisioning Your Solution</a:t>
            </a: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B5699-7F5D-BD89-8BD5-5CCC4150A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53" y="5744516"/>
            <a:ext cx="655377" cy="701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F20399-8497-2EAB-D0E3-B07993E8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144" y="715088"/>
            <a:ext cx="7056019" cy="53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7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70D60C-771F-601D-C543-2D56B8A37118}"/>
              </a:ext>
            </a:extLst>
          </p:cNvPr>
          <p:cNvSpPr txBox="1"/>
          <p:nvPr/>
        </p:nvSpPr>
        <p:spPr>
          <a:xfrm>
            <a:off x="476250" y="4883977"/>
            <a:ext cx="4294875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" panose="05000000000000000000" pitchFamily="2" charset="2"/>
              <a:buChar char="v"/>
              <a:defRPr/>
            </a:pP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Screenshot of certificate</a:t>
            </a:r>
          </a:p>
          <a:p>
            <a:pPr marL="285750" lvl="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" panose="05000000000000000000" pitchFamily="2" charset="2"/>
              <a:buChar char="Ø"/>
              <a:defRPr/>
            </a:pP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Lab: Retrieval Augmented Generation with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LangChain</a:t>
            </a: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69D0E-53B8-3CDC-1996-1D922EE8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037" y="5441822"/>
            <a:ext cx="655377" cy="701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6520A-6CCA-2AA4-AC06-13D8A90E1491}"/>
              </a:ext>
            </a:extLst>
          </p:cNvPr>
          <p:cNvSpPr txBox="1"/>
          <p:nvPr/>
        </p:nvSpPr>
        <p:spPr>
          <a:xfrm>
            <a:off x="476250" y="57213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/>
                </a:solidFill>
              </a:rPr>
              <a:t>IBM Certifications 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DE340-E3C9-8DC1-DF2F-44BCA4D6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00" y="1095359"/>
            <a:ext cx="11024399" cy="36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6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4" y="5760650"/>
            <a:ext cx="9495692" cy="64015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64EF1-809A-1971-D13D-4333CFC5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4" y="3687868"/>
            <a:ext cx="6096000" cy="192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E0484-329B-4FAF-8BF2-0D8CEA16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7" y="807790"/>
            <a:ext cx="6389973" cy="1622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BF68D-97EB-BE3A-3E3A-9F4CD70EE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50" y="2575405"/>
            <a:ext cx="527349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/>
                <a:ea typeface="+mn-lt"/>
                <a:cs typeface="+mn-lt"/>
              </a:rPr>
              <a:t>IBM Certifications</a:t>
            </a: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D3DF3-C7F9-36E1-B45B-6C06EB47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98" y="838120"/>
            <a:ext cx="7219129" cy="295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220B7-A826-E9E0-EB9A-5C42670E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98" y="4013451"/>
            <a:ext cx="5691262" cy="28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5" y="1232452"/>
            <a:ext cx="11369723" cy="550523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800" dirty="0">
                <a:latin typeface="Calibri"/>
                <a:ea typeface="Calibri"/>
                <a:cs typeface="Calibri"/>
              </a:rPr>
            </a:br>
            <a:endParaRPr lang="en-US" sz="1100" dirty="0">
              <a:solidFill>
                <a:srgbClr val="40404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B3D5C-A33C-C38C-9A5A-C6378E9F66F0}"/>
              </a:ext>
            </a:extLst>
          </p:cNvPr>
          <p:cNvSpPr txBox="1"/>
          <p:nvPr/>
        </p:nvSpPr>
        <p:spPr>
          <a:xfrm>
            <a:off x="709982" y="1452937"/>
            <a:ext cx="96417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❓ </a:t>
            </a:r>
            <a:r>
              <a:rPr lang="en-IN" b="1" dirty="0"/>
              <a:t>What’s the Challenge?</a:t>
            </a:r>
          </a:p>
          <a:p>
            <a:endParaRPr lang="en-US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Researchers, students, and professionals often face difficulties like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endParaRPr lang="en-US" dirty="0"/>
          </a:p>
          <a:p>
            <a:r>
              <a:rPr lang="en-US" dirty="0"/>
              <a:t>📚 Information overload when reviewing academic materials</a:t>
            </a:r>
          </a:p>
          <a:p>
            <a:endParaRPr lang="en-US" dirty="0"/>
          </a:p>
          <a:p>
            <a:r>
              <a:rPr lang="en-US" dirty="0"/>
              <a:t>⏳ Time-consuming manual research and literature review</a:t>
            </a:r>
          </a:p>
          <a:p>
            <a:endParaRPr lang="en-US" dirty="0"/>
          </a:p>
          <a:p>
            <a:r>
              <a:rPr lang="en-US" dirty="0"/>
              <a:t>🔍 Lack of centralized tools for querying across different AI services</a:t>
            </a:r>
          </a:p>
          <a:p>
            <a:endParaRPr lang="en-US" dirty="0"/>
          </a:p>
          <a:p>
            <a:r>
              <a:rPr lang="en-US" dirty="0"/>
              <a:t>🧠 No single intelligent assistant that understands context and evolves with user input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C8BE-00E2-A6E4-F2AD-599AEB88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/>
                </a:solidFill>
              </a:rPr>
              <a:t>Proposed solution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0D3B-9281-0C51-7AAE-58DCC28B6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68802"/>
            <a:ext cx="11507291" cy="502976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💡 Our 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b="1" dirty="0"/>
              <a:t>Academic – Watson Research Agent</a:t>
            </a:r>
            <a:br>
              <a:rPr lang="en-IN" dirty="0"/>
            </a:br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An AI-powered research assistant that</a:t>
            </a:r>
            <a:r>
              <a:rPr lang="en-IN" dirty="0">
                <a:sym typeface="Wingdings" panose="05000000000000000000" pitchFamily="2" charset="2"/>
              </a:rPr>
              <a:t>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🤖 Uses IBM Granite &amp; Watson ML for intelligent query understanding</a:t>
            </a:r>
          </a:p>
          <a:p>
            <a:pPr marL="0" indent="0">
              <a:buNone/>
            </a:pPr>
            <a:r>
              <a:rPr lang="en-IN" dirty="0"/>
              <a:t>🔄 Offers multiple backend options: Python, Node.js, Java, Scala</a:t>
            </a:r>
          </a:p>
          <a:p>
            <a:pPr marL="0" indent="0">
              <a:buNone/>
            </a:pPr>
            <a:r>
              <a:rPr lang="en-IN" dirty="0"/>
              <a:t>💬 Supports real-time chat + research modes</a:t>
            </a:r>
          </a:p>
          <a:p>
            <a:pPr marL="0" indent="0">
              <a:buNone/>
            </a:pPr>
            <a:r>
              <a:rPr lang="en-IN" dirty="0"/>
              <a:t>🎨 Has a sleek React-based UI</a:t>
            </a:r>
          </a:p>
          <a:p>
            <a:pPr marL="0" indent="0">
              <a:buNone/>
            </a:pPr>
            <a:r>
              <a:rPr lang="en-IN" dirty="0"/>
              <a:t>🔐 Provides seamless configuration and testing</a:t>
            </a:r>
          </a:p>
          <a:p>
            <a:pPr marL="0" indent="0">
              <a:buNone/>
            </a:pPr>
            <a:r>
              <a:rPr lang="en-IN" dirty="0"/>
              <a:t>🌐 Is platform-independent and mobile-friendly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645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IBM cloud lite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Natural Language Processing (NLP)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Retrieval Augmented Generation (RAG)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IBM Granite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B68DC1-77B6-6380-76FD-8B21BE004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862289"/>
              </p:ext>
            </p:extLst>
          </p:nvPr>
        </p:nvGraphicFramePr>
        <p:xfrm>
          <a:off x="6597470" y="1486965"/>
          <a:ext cx="5457686" cy="4538170"/>
        </p:xfrm>
        <a:graphic>
          <a:graphicData uri="http://schemas.openxmlformats.org/drawingml/2006/table">
            <a:tbl>
              <a:tblPr/>
              <a:tblGrid>
                <a:gridCol w="2728843">
                  <a:extLst>
                    <a:ext uri="{9D8B030D-6E8A-4147-A177-3AD203B41FA5}">
                      <a16:colId xmlns:a16="http://schemas.microsoft.com/office/drawing/2014/main" val="3829262825"/>
                    </a:ext>
                  </a:extLst>
                </a:gridCol>
                <a:gridCol w="2728843">
                  <a:extLst>
                    <a:ext uri="{9D8B030D-6E8A-4147-A177-3AD203B41FA5}">
                      <a16:colId xmlns:a16="http://schemas.microsoft.com/office/drawing/2014/main" val="3894838078"/>
                    </a:ext>
                  </a:extLst>
                </a:gridCol>
              </a:tblGrid>
              <a:tr h="907634">
                <a:tc>
                  <a:txBody>
                    <a:bodyPr/>
                    <a:lstStyle/>
                    <a:p>
                      <a:r>
                        <a:rPr lang="en-IN" b="1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28606"/>
                  </a:ext>
                </a:extLst>
              </a:tr>
              <a:tr h="907634">
                <a:tc>
                  <a:txBody>
                    <a:bodyPr/>
                    <a:lstStyle/>
                    <a:p>
                      <a:r>
                        <a:rPr lang="en-IN" dirty="0" err="1"/>
                        <a:t>Watsonx</a:t>
                      </a:r>
                      <a:r>
                        <a:rPr lang="en-IN" dirty="0"/>
                        <a:t> + Granite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Real-time intelligent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785703"/>
                  </a:ext>
                </a:extLst>
              </a:tr>
              <a:tr h="907634">
                <a:tc>
                  <a:txBody>
                    <a:bodyPr/>
                    <a:lstStyle/>
                    <a:p>
                      <a:r>
                        <a:rPr lang="en-IN" dirty="0"/>
                        <a:t>NLP + RAG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Better understanding + factual 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914258"/>
                  </a:ext>
                </a:extLst>
              </a:tr>
              <a:tr h="907634">
                <a:tc>
                  <a:txBody>
                    <a:bodyPr/>
                    <a:lstStyle/>
                    <a:p>
                      <a:r>
                        <a:rPr lang="en-IN" dirty="0"/>
                        <a:t>Multi-Backend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Flexibility across Python, Node, Java, Scala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373604"/>
                  </a:ext>
                </a:extLst>
              </a:tr>
              <a:tr h="907634">
                <a:tc>
                  <a:txBody>
                    <a:bodyPr/>
                    <a:lstStyle/>
                    <a:p>
                      <a:r>
                        <a:rPr lang="en-IN" dirty="0"/>
                        <a:t>React Frontend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Sleek, fast, mobile-friendly interface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75263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486DF5B-34B2-153A-1788-BBD79D22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232452"/>
            <a:ext cx="3333848" cy="1632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7A0A0-7567-5777-C125-FD281BF9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5411448"/>
            <a:ext cx="3333848" cy="14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0B2B-5B8A-2798-A127-FAFC2D52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4" y="681410"/>
            <a:ext cx="11029616" cy="53029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IBM cloud services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D1B2F-A49F-A4E1-EA55-067151A47F18}"/>
              </a:ext>
            </a:extLst>
          </p:cNvPr>
          <p:cNvSpPr txBox="1"/>
          <p:nvPr/>
        </p:nvSpPr>
        <p:spPr>
          <a:xfrm>
            <a:off x="228529" y="1349081"/>
            <a:ext cx="3916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IBM Cloud </a:t>
            </a:r>
            <a:r>
              <a:rPr lang="en-IN" dirty="0" err="1"/>
              <a:t>Watsonx</a:t>
            </a:r>
            <a:r>
              <a:rPr lang="en-IN" dirty="0"/>
              <a:t> AI Studio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IBM Cloud </a:t>
            </a:r>
            <a:r>
              <a:rPr lang="en-IN" dirty="0" err="1"/>
              <a:t>Watsonx</a:t>
            </a:r>
            <a:r>
              <a:rPr lang="en-IN" dirty="0"/>
              <a:t> AI runtime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IBM Cloud Agent Lab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IBM Granite foundation model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8BB0B-6A4A-3144-1DFE-6BB0F047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3" y="2764985"/>
            <a:ext cx="3253884" cy="3223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AA999-157F-FB39-CD28-4549CB4CBD97}"/>
              </a:ext>
            </a:extLst>
          </p:cNvPr>
          <p:cNvSpPr txBox="1"/>
          <p:nvPr/>
        </p:nvSpPr>
        <p:spPr>
          <a:xfrm>
            <a:off x="5134665" y="601826"/>
            <a:ext cx="692167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ResearchAgent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/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├──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config.env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                  # Environment variables (API keys, Watson config)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├── backend/                   # All backend implementations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├── python_server.py       # Flask server (Python)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├── node_server.js         # Express server (Node.js)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├── WatsonResearchAgent.java  # Java backend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├──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WatsonResearchAgentScala.scala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  # Scala backend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├── requirements.txt       # Python dependencies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└──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package.json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           # Node.js dependencies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├── frontend/                  # React frontend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├── public/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│   └── index.html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└──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src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/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    ├── App.js             # Main UI logic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    ├── index.js           # Entry point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    ├── index.css          # Tailwind CSS + styling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       └── components/        # Future component separation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│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├── scripts/                   # Dev tools and setup scripts</a:t>
            </a:r>
          </a:p>
        </p:txBody>
      </p:sp>
    </p:spTree>
    <p:extLst>
      <p:ext uri="{BB962C8B-B14F-4D97-AF65-F5344CB8AC3E}">
        <p14:creationId xmlns:p14="http://schemas.microsoft.com/office/powerpoint/2010/main" val="136680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8" y="734414"/>
            <a:ext cx="11029616" cy="530296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factors</a:t>
            </a:r>
            <a:endParaRPr lang="en-US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C519A-257E-AA5E-CD9A-3ADB85A95DE5}"/>
              </a:ext>
            </a:extLst>
          </p:cNvPr>
          <p:cNvSpPr txBox="1"/>
          <p:nvPr/>
        </p:nvSpPr>
        <p:spPr>
          <a:xfrm>
            <a:off x="95948" y="1454168"/>
            <a:ext cx="349976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🔁 </a:t>
            </a:r>
            <a:r>
              <a:rPr lang="en-IN" b="1" dirty="0"/>
              <a:t>Multi-Backend Architecture</a:t>
            </a:r>
          </a:p>
          <a:p>
            <a:r>
              <a:rPr lang="en-IN" dirty="0"/>
              <a:t>🐍 Python | 🟢 Node.js | ☕ Java | 🟡 Scala — One frontend, many brains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Unique approach that supports multiple backend engines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Flexibility for enterprise-level integration and scalability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B539CC-10D0-0047-0F9B-9BD0F9AA0B1C}"/>
              </a:ext>
            </a:extLst>
          </p:cNvPr>
          <p:cNvSpPr txBox="1"/>
          <p:nvPr/>
        </p:nvSpPr>
        <p:spPr>
          <a:xfrm>
            <a:off x="3879342" y="1435510"/>
            <a:ext cx="303649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💬 </a:t>
            </a:r>
            <a:r>
              <a:rPr lang="en-IN" b="1" dirty="0"/>
              <a:t>Dual Interaction Modes</a:t>
            </a:r>
            <a:endParaRPr lang="en-US" dirty="0"/>
          </a:p>
          <a:p>
            <a:r>
              <a:rPr lang="en-US" dirty="0"/>
              <a:t>Simple Q&amp;A for quick queries + Chat Mode for conversations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Smart chat retains history and context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Gives a realistic research assistant feel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C4B4-D96D-8F4A-50B3-A669836BA149}"/>
              </a:ext>
            </a:extLst>
          </p:cNvPr>
          <p:cNvSpPr txBox="1"/>
          <p:nvPr/>
        </p:nvSpPr>
        <p:spPr>
          <a:xfrm>
            <a:off x="7199469" y="1435510"/>
            <a:ext cx="465823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🌐 React Frontend + Real-time API Switching  </a:t>
            </a:r>
            <a:r>
              <a:rPr lang="en-US" dirty="0"/>
              <a:t>Choose your backend in real time, test connection instantly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Live connection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Checkfully</a:t>
            </a:r>
            <a:r>
              <a:rPr lang="en-US" dirty="0"/>
              <a:t> responsive UI (desktop + mobile)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Clean UX with modern design system (Tailwind / Vite)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D5F10A-27AF-552C-3F71-D97B40E9EAAD}"/>
              </a:ext>
            </a:extLst>
          </p:cNvPr>
          <p:cNvSpPr txBox="1"/>
          <p:nvPr/>
        </p:nvSpPr>
        <p:spPr>
          <a:xfrm>
            <a:off x="95948" y="3914634"/>
            <a:ext cx="4927515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🧠</a:t>
            </a:r>
            <a:r>
              <a:rPr lang="en-IN" b="1" dirty="0"/>
              <a:t> Powered by IBM Granite + RAG </a:t>
            </a:r>
          </a:p>
          <a:p>
            <a:r>
              <a:rPr lang="en-IN" dirty="0"/>
              <a:t>Combine generation + retrieval = smarter answers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Uses Granite Foundation Model for advanced reasoning          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Integrated Retrieval-Augmented Generation (RAG) with PDF/document knowledge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Provides context-aware, research-grade answers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ED944F-7D1B-262D-FA06-A9C11927CD72}"/>
              </a:ext>
            </a:extLst>
          </p:cNvPr>
          <p:cNvSpPr txBox="1"/>
          <p:nvPr/>
        </p:nvSpPr>
        <p:spPr>
          <a:xfrm>
            <a:off x="5251979" y="3914634"/>
            <a:ext cx="614412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⚙️ </a:t>
            </a:r>
            <a:r>
              <a:rPr lang="en-IN" b="1" dirty="0"/>
              <a:t>Zero Vendor Lock-in</a:t>
            </a:r>
          </a:p>
          <a:p>
            <a:r>
              <a:rPr lang="en-IN" dirty="0"/>
              <a:t>Can run on IBM Cloud Lite, or locally — fully open &amp; extensible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IBM Cloud APIs, but dev-friendly for local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Configurable through .env and CLI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440606-8C33-40F7-D102-CBC9CCEE7306}"/>
              </a:ext>
            </a:extLst>
          </p:cNvPr>
          <p:cNvSpPr txBox="1"/>
          <p:nvPr/>
        </p:nvSpPr>
        <p:spPr>
          <a:xfrm>
            <a:off x="5251979" y="5285762"/>
            <a:ext cx="660572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🚀 Bonus WOW: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Fully documented PowerShell scripts</a:t>
            </a:r>
            <a:r>
              <a:rPr lang="en-US" dirty="0"/>
              <a:t> to spin up each backend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End-to-end RESTful APIs</a:t>
            </a:r>
            <a:r>
              <a:rPr lang="en-US" dirty="0"/>
              <a:t> with health checks and custom routing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Designed with </a:t>
            </a:r>
            <a:r>
              <a:rPr lang="en-US" b="1" dirty="0"/>
              <a:t>developer experience (DX)</a:t>
            </a:r>
            <a:r>
              <a:rPr lang="en-US" dirty="0"/>
              <a:t> in mind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34" y="771730"/>
            <a:ext cx="11029616" cy="53029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5DE2F-D3CB-A2C3-6AC6-23F3CAE136D9}"/>
              </a:ext>
            </a:extLst>
          </p:cNvPr>
          <p:cNvSpPr txBox="1"/>
          <p:nvPr/>
        </p:nvSpPr>
        <p:spPr>
          <a:xfrm>
            <a:off x="244307" y="1519716"/>
            <a:ext cx="3626078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🎓 Students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Summarize academic papers, generate assignments, get quick topic overviews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Perfect for research projects, thesis writing, and exam prep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8A594-7483-EE53-3856-2D3453002189}"/>
              </a:ext>
            </a:extLst>
          </p:cNvPr>
          <p:cNvSpPr txBox="1"/>
          <p:nvPr/>
        </p:nvSpPr>
        <p:spPr>
          <a:xfrm>
            <a:off x="4273410" y="1519715"/>
            <a:ext cx="371465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🧑‍🏫 Researchers &amp; Professors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Automate literature reviews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Draft abstracts, related work, and research summaries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Validate and cross-reference research findings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F0DF6-DD20-39B3-C8FC-9D1F2910BCAD}"/>
              </a:ext>
            </a:extLst>
          </p:cNvPr>
          <p:cNvSpPr txBox="1"/>
          <p:nvPr/>
        </p:nvSpPr>
        <p:spPr>
          <a:xfrm>
            <a:off x="8177798" y="1519716"/>
            <a:ext cx="376989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🧑‍🔬 Data Scientists &amp; AI Engineers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as a knowledge base for AI papers, algorithms, and trends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Explore cross-domain use cases using RAG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159B3-809F-B7EE-A82C-CFB8953A981B}"/>
              </a:ext>
            </a:extLst>
          </p:cNvPr>
          <p:cNvSpPr txBox="1"/>
          <p:nvPr/>
        </p:nvSpPr>
        <p:spPr>
          <a:xfrm>
            <a:off x="244307" y="3753709"/>
            <a:ext cx="307801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📚 Academic Institutions &amp; Libraries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Provide AI research assistant kiosks or portals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Help students with queries on-demand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Can be deployed across multiple departments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A3DBE-ECA3-9C41-4833-592033909FF0}"/>
              </a:ext>
            </a:extLst>
          </p:cNvPr>
          <p:cNvSpPr txBox="1"/>
          <p:nvPr/>
        </p:nvSpPr>
        <p:spPr>
          <a:xfrm>
            <a:off x="3602044" y="3809357"/>
            <a:ext cx="328863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🧠 Content Writers &amp; EdTech Startups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Generate education-oriented content faster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Integrate backend as an API for learning platforms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5B656-64C8-7287-0A97-9B662A13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399" y="3753709"/>
            <a:ext cx="4860069" cy="244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2F0A-9D83-B256-3E61-FD54AA26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10C9-747C-0C4D-FAD7-77167E83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C0B17F19-35AA-F6AF-A684-88A8BD7F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3912108"/>
            <a:ext cx="5146747" cy="2660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C9F9F0-A662-AA8C-EC21-8E0EA44C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4" y="1283346"/>
            <a:ext cx="4807122" cy="2454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EDB4C-02BE-4626-B02E-99EA1CBB3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038" y="1232452"/>
            <a:ext cx="5037824" cy="2498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5C5817-C070-2D9E-20DD-B91902E4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038" y="3832141"/>
            <a:ext cx="5037824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685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www.w3.org/XML/1998/namespace"/>
    <ds:schemaRef ds:uri="http://purl.org/dc/dcmitype/"/>
    <ds:schemaRef ds:uri="http://purl.org/dc/terms/"/>
    <ds:schemaRef ds:uri="fadb41d3-f9cb-40fb-903c-8cacaba95bb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30265f8-c5e2-4918-b4a1-b977299ca3e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1166</TotalTime>
  <Words>1141</Words>
  <Application>Microsoft Office PowerPoint</Application>
  <PresentationFormat>Widescreen</PresentationFormat>
  <Paragraphs>191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Franklin Gothic Book</vt:lpstr>
      <vt:lpstr>Franklin Gothic Demi</vt:lpstr>
      <vt:lpstr>Times New Roman</vt:lpstr>
      <vt:lpstr>Wingdings</vt:lpstr>
      <vt:lpstr>Wingdings 2</vt:lpstr>
      <vt:lpstr>DividendVTI</vt:lpstr>
      <vt:lpstr>ScholarBot- Research ai agent </vt:lpstr>
      <vt:lpstr>OUTLINE</vt:lpstr>
      <vt:lpstr>Problem Statement</vt:lpstr>
      <vt:lpstr>Proposed solution</vt:lpstr>
      <vt:lpstr>Technology  used</vt:lpstr>
      <vt:lpstr>IBM cloud services used</vt:lpstr>
      <vt:lpstr>factors</vt:lpstr>
      <vt:lpstr>End users</vt:lpstr>
      <vt:lpstr>Results</vt:lpstr>
      <vt:lpstr>Results</vt:lpstr>
      <vt:lpstr>Results</vt:lpstr>
      <vt:lpstr>Conclusion</vt:lpstr>
      <vt:lpstr>GitHub Link</vt:lpstr>
      <vt:lpstr>PowerPoint Presentation</vt:lpstr>
      <vt:lpstr>IBM Certifications </vt:lpstr>
      <vt:lpstr>IBM Certifications</vt:lpstr>
      <vt:lpstr>PowerPoint Presentation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shriji creations</cp:lastModifiedBy>
  <cp:revision>145</cp:revision>
  <dcterms:created xsi:type="dcterms:W3CDTF">2021-05-26T16:50:10Z</dcterms:created>
  <dcterms:modified xsi:type="dcterms:W3CDTF">2025-08-04T14:53:33Z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